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71" r:id="rId3"/>
    <p:sldId id="257" r:id="rId4"/>
    <p:sldId id="259" r:id="rId5"/>
    <p:sldId id="258" r:id="rId6"/>
    <p:sldId id="260" r:id="rId7"/>
    <p:sldId id="270" r:id="rId8"/>
    <p:sldId id="261" r:id="rId9"/>
    <p:sldId id="262" r:id="rId10"/>
    <p:sldId id="264" r:id="rId11"/>
    <p:sldId id="266" r:id="rId12"/>
    <p:sldId id="263" r:id="rId13"/>
    <p:sldId id="265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94662" autoAdjust="0"/>
  </p:normalViewPr>
  <p:slideViewPr>
    <p:cSldViewPr>
      <p:cViewPr varScale="1">
        <p:scale>
          <a:sx n="70" d="100"/>
          <a:sy n="70" d="100"/>
        </p:scale>
        <p:origin x="-5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902426-E26E-47C2-8E34-A882F6641839}" type="datetimeFigureOut">
              <a:rPr lang="pt-PT" smtClean="0"/>
              <a:t>27-05-2016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80FA80-9584-4C57-BA0D-492A9E255EE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09603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0FA80-9584-4C57-BA0D-492A9E255EE0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98456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0FA80-9584-4C57-BA0D-492A9E255EE0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54795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049C8504-B240-4ABE-B12D-8A6FF5F22B63}" type="datetimeFigureOut">
              <a:rPr lang="pt-PT" smtClean="0"/>
              <a:t>27-05-2016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C12DC46E-6283-4353-AB61-C3941821FC04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C8504-B240-4ABE-B12D-8A6FF5F22B63}" type="datetimeFigureOut">
              <a:rPr lang="pt-PT" smtClean="0"/>
              <a:t>27-05-2016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C46E-6283-4353-AB61-C3941821FC04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C8504-B240-4ABE-B12D-8A6FF5F22B63}" type="datetimeFigureOut">
              <a:rPr lang="pt-PT" smtClean="0"/>
              <a:t>27-05-2016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C46E-6283-4353-AB61-C3941821FC04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C8504-B240-4ABE-B12D-8A6FF5F22B63}" type="datetimeFigureOut">
              <a:rPr lang="pt-PT" smtClean="0"/>
              <a:t>27-05-2016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C46E-6283-4353-AB61-C3941821FC04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C8504-B240-4ABE-B12D-8A6FF5F22B63}" type="datetimeFigureOut">
              <a:rPr lang="pt-PT" smtClean="0"/>
              <a:t>27-05-2016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C46E-6283-4353-AB61-C3941821FC04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C8504-B240-4ABE-B12D-8A6FF5F22B63}" type="datetimeFigureOut">
              <a:rPr lang="pt-PT" smtClean="0"/>
              <a:t>27-05-2016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C46E-6283-4353-AB61-C3941821FC04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C8504-B240-4ABE-B12D-8A6FF5F22B63}" type="datetimeFigureOut">
              <a:rPr lang="pt-PT" smtClean="0"/>
              <a:t>27-05-2016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C46E-6283-4353-AB61-C3941821FC04}" type="slidenum">
              <a:rPr lang="pt-PT" smtClean="0"/>
              <a:t>‹nº›</a:t>
            </a:fld>
            <a:endParaRPr lang="pt-PT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C8504-B240-4ABE-B12D-8A6FF5F22B63}" type="datetimeFigureOut">
              <a:rPr lang="pt-PT" smtClean="0"/>
              <a:t>27-05-2016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C46E-6283-4353-AB61-C3941821FC04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C8504-B240-4ABE-B12D-8A6FF5F22B63}" type="datetimeFigureOut">
              <a:rPr lang="pt-PT" smtClean="0"/>
              <a:t>27-05-2016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C46E-6283-4353-AB61-C3941821FC04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049C8504-B240-4ABE-B12D-8A6FF5F22B63}" type="datetimeFigureOut">
              <a:rPr lang="pt-PT" smtClean="0"/>
              <a:t>27-05-2016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C12DC46E-6283-4353-AB61-C3941821FC04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049C8504-B240-4ABE-B12D-8A6FF5F22B63}" type="datetimeFigureOut">
              <a:rPr lang="pt-PT" smtClean="0"/>
              <a:t>27-05-2016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C12DC46E-6283-4353-AB61-C3941821FC04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49C8504-B240-4ABE-B12D-8A6FF5F22B63}" type="datetimeFigureOut">
              <a:rPr lang="pt-PT" smtClean="0"/>
              <a:t>27-05-2016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C12DC46E-6283-4353-AB61-C3941821FC04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7.jpg"/><Relationship Id="rId4" Type="http://schemas.openxmlformats.org/officeDocument/2006/relationships/image" Target="../media/image6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13" Type="http://schemas.openxmlformats.org/officeDocument/2006/relationships/image" Target="../media/image79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12" Type="http://schemas.openxmlformats.org/officeDocument/2006/relationships/image" Target="../media/image78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jpeg"/><Relationship Id="rId11" Type="http://schemas.openxmlformats.org/officeDocument/2006/relationships/image" Target="../media/image77.jpeg"/><Relationship Id="rId5" Type="http://schemas.openxmlformats.org/officeDocument/2006/relationships/image" Target="../media/image71.jpeg"/><Relationship Id="rId10" Type="http://schemas.openxmlformats.org/officeDocument/2006/relationships/image" Target="../media/image76.jpeg"/><Relationship Id="rId4" Type="http://schemas.openxmlformats.org/officeDocument/2006/relationships/image" Target="../media/image70.jpeg"/><Relationship Id="rId9" Type="http://schemas.openxmlformats.org/officeDocument/2006/relationships/image" Target="../media/image75.jpeg"/><Relationship Id="rId14" Type="http://schemas.openxmlformats.org/officeDocument/2006/relationships/image" Target="../media/image8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18" Type="http://schemas.openxmlformats.org/officeDocument/2006/relationships/image" Target="../media/image27.jpeg"/><Relationship Id="rId26" Type="http://schemas.openxmlformats.org/officeDocument/2006/relationships/image" Target="../media/image35.jpeg"/><Relationship Id="rId3" Type="http://schemas.openxmlformats.org/officeDocument/2006/relationships/image" Target="../media/image12.jpeg"/><Relationship Id="rId21" Type="http://schemas.openxmlformats.org/officeDocument/2006/relationships/image" Target="../media/image30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17" Type="http://schemas.openxmlformats.org/officeDocument/2006/relationships/image" Target="../media/image26.jpeg"/><Relationship Id="rId25" Type="http://schemas.openxmlformats.org/officeDocument/2006/relationships/image" Target="../media/image34.jpeg"/><Relationship Id="rId2" Type="http://schemas.openxmlformats.org/officeDocument/2006/relationships/image" Target="../media/image11.jpeg"/><Relationship Id="rId16" Type="http://schemas.openxmlformats.org/officeDocument/2006/relationships/image" Target="../media/image25.jpeg"/><Relationship Id="rId20" Type="http://schemas.openxmlformats.org/officeDocument/2006/relationships/image" Target="../media/image29.jpeg"/><Relationship Id="rId29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24" Type="http://schemas.openxmlformats.org/officeDocument/2006/relationships/image" Target="../media/image33.jpeg"/><Relationship Id="rId5" Type="http://schemas.openxmlformats.org/officeDocument/2006/relationships/image" Target="../media/image14.jpeg"/><Relationship Id="rId15" Type="http://schemas.openxmlformats.org/officeDocument/2006/relationships/image" Target="../media/image24.jpeg"/><Relationship Id="rId23" Type="http://schemas.openxmlformats.org/officeDocument/2006/relationships/image" Target="../media/image32.jpeg"/><Relationship Id="rId28" Type="http://schemas.openxmlformats.org/officeDocument/2006/relationships/image" Target="../media/image37.jpeg"/><Relationship Id="rId10" Type="http://schemas.openxmlformats.org/officeDocument/2006/relationships/image" Target="../media/image19.jpeg"/><Relationship Id="rId19" Type="http://schemas.openxmlformats.org/officeDocument/2006/relationships/image" Target="../media/image28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Relationship Id="rId22" Type="http://schemas.openxmlformats.org/officeDocument/2006/relationships/image" Target="../media/image31.jpeg"/><Relationship Id="rId27" Type="http://schemas.openxmlformats.org/officeDocument/2006/relationships/image" Target="../media/image3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99" y="404664"/>
            <a:ext cx="3053627" cy="1296144"/>
          </a:xfrm>
          <a:prstGeom prst="rect">
            <a:avLst/>
          </a:prstGeom>
        </p:spPr>
      </p:pic>
      <p:sp>
        <p:nvSpPr>
          <p:cNvPr id="10" name="Rectângulo 9"/>
          <p:cNvSpPr/>
          <p:nvPr/>
        </p:nvSpPr>
        <p:spPr>
          <a:xfrm>
            <a:off x="3566426" y="1118495"/>
            <a:ext cx="453396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Saúde Oral </a:t>
            </a:r>
          </a:p>
          <a:p>
            <a:pPr algn="ctr"/>
            <a:r>
              <a:rPr lang="pt-PT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Bibliotecas Escolares</a:t>
            </a:r>
            <a:endParaRPr lang="pt-PT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ítulo 10"/>
          <p:cNvSpPr>
            <a:spLocks noGrp="1"/>
          </p:cNvSpPr>
          <p:nvPr>
            <p:ph type="title"/>
          </p:nvPr>
        </p:nvSpPr>
        <p:spPr>
          <a:xfrm>
            <a:off x="3566426" y="5589240"/>
            <a:ext cx="4946483" cy="936104"/>
          </a:xfrm>
        </p:spPr>
        <p:txBody>
          <a:bodyPr>
            <a:normAutofit/>
          </a:bodyPr>
          <a:lstStyle/>
          <a:p>
            <a:r>
              <a:rPr lang="pt-PT" sz="1400" b="1" dirty="0" smtClean="0">
                <a:latin typeface="Arial" pitchFamily="34" charset="0"/>
                <a:cs typeface="Arial" pitchFamily="34" charset="0"/>
              </a:rPr>
              <a:t>Trabalho realizado pelos alunos da escola </a:t>
            </a:r>
            <a:br>
              <a:rPr lang="pt-PT" sz="1400" b="1" dirty="0" smtClean="0">
                <a:latin typeface="Arial" pitchFamily="34" charset="0"/>
                <a:cs typeface="Arial" pitchFamily="34" charset="0"/>
              </a:rPr>
            </a:br>
            <a:r>
              <a:rPr lang="pt-PT" sz="1400" b="1" dirty="0" smtClean="0">
                <a:latin typeface="Arial" pitchFamily="34" charset="0"/>
                <a:cs typeface="Arial" pitchFamily="34" charset="0"/>
              </a:rPr>
              <a:t> EB1/JI de Deocriste</a:t>
            </a:r>
            <a:endParaRPr lang="pt-PT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492896"/>
            <a:ext cx="7560840" cy="296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918835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pt-PT" sz="2900" dirty="0" smtClean="0">
                <a:latin typeface="Arial" pitchFamily="34" charset="0"/>
                <a:cs typeface="Arial" pitchFamily="34" charset="0"/>
              </a:rPr>
              <a:t>Utiliza uma pasta dentífrica com flúor para proteger os dentes.</a:t>
            </a:r>
            <a:endParaRPr lang="pt-PT" sz="29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971600" y="2204864"/>
            <a:ext cx="7009471" cy="3384376"/>
            <a:chOff x="971600" y="2204864"/>
            <a:chExt cx="7009471" cy="3384376"/>
          </a:xfrm>
        </p:grpSpPr>
        <p:pic>
          <p:nvPicPr>
            <p:cNvPr id="3" name="Imagem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2852936"/>
              <a:ext cx="1808529" cy="20882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" name="Imagem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9931" y="3138099"/>
              <a:ext cx="1361140" cy="180306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5105" y="2204864"/>
              <a:ext cx="3389239" cy="33843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777500140"/>
      </p:ext>
    </p:extLst>
  </p:cSld>
  <p:clrMapOvr>
    <a:masterClrMapping/>
  </p:clrMapOvr>
  <p:transition spd="slow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87624" y="836712"/>
            <a:ext cx="6696744" cy="1080120"/>
          </a:xfrm>
        </p:spPr>
        <p:txBody>
          <a:bodyPr>
            <a:normAutofit/>
          </a:bodyPr>
          <a:lstStyle/>
          <a:p>
            <a:pPr algn="just"/>
            <a:r>
              <a:rPr lang="pt-PT" sz="2900" dirty="0" smtClean="0">
                <a:latin typeface="Arial" pitchFamily="34" charset="0"/>
                <a:cs typeface="Arial" pitchFamily="34" charset="0"/>
              </a:rPr>
              <a:t>Escova os dentes com a escova inclinada para as gengivas:</a:t>
            </a:r>
            <a:endParaRPr lang="pt-PT" sz="29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259632" y="1988840"/>
            <a:ext cx="6231467" cy="720080"/>
          </a:xfrm>
        </p:spPr>
        <p:txBody>
          <a:bodyPr>
            <a:normAutofit/>
          </a:bodyPr>
          <a:lstStyle/>
          <a:p>
            <a:pPr algn="just"/>
            <a:r>
              <a:rPr lang="pt-PT" sz="29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escova por fora;</a:t>
            </a:r>
            <a:endParaRPr lang="pt-PT" sz="29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Posição do Texto 2"/>
          <p:cNvSpPr txBox="1">
            <a:spLocks/>
          </p:cNvSpPr>
          <p:nvPr/>
        </p:nvSpPr>
        <p:spPr>
          <a:xfrm>
            <a:off x="1259632" y="2492896"/>
            <a:ext cx="6231467" cy="720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PT" sz="29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escova por dentro;</a:t>
            </a:r>
            <a:endParaRPr lang="pt-PT" sz="29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Marcador de Posição do Texto 2"/>
          <p:cNvSpPr txBox="1">
            <a:spLocks/>
          </p:cNvSpPr>
          <p:nvPr/>
        </p:nvSpPr>
        <p:spPr>
          <a:xfrm>
            <a:off x="1259631" y="2996952"/>
            <a:ext cx="6231467" cy="720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PT" sz="29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escova as partes que mastigam;</a:t>
            </a:r>
            <a:endParaRPr lang="pt-PT" sz="29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Marcador de Posição do Texto 2"/>
          <p:cNvSpPr txBox="1">
            <a:spLocks/>
          </p:cNvSpPr>
          <p:nvPr/>
        </p:nvSpPr>
        <p:spPr>
          <a:xfrm>
            <a:off x="1259632" y="3573016"/>
            <a:ext cx="6624736" cy="7200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PT" sz="29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e não te esqueças de lavar a língua.</a:t>
            </a:r>
            <a:endParaRPr lang="pt-PT" sz="29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1" y="4293096"/>
            <a:ext cx="1630490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284" y="4293096"/>
            <a:ext cx="1440160" cy="1383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689" y="4321614"/>
            <a:ext cx="2158708" cy="1383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8800819"/>
      </p:ext>
    </p:extLst>
  </p:cSld>
  <p:clrMapOvr>
    <a:masterClrMapping/>
  </p:clrMapOvr>
  <p:transition spd="slow" advTm="1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pt-PT" sz="2900" dirty="0" smtClean="0">
                <a:latin typeface="Arial" pitchFamily="34" charset="0"/>
                <a:cs typeface="Arial" pitchFamily="34" charset="0"/>
              </a:rPr>
              <a:t>Após escovares os dentes, deves lavar a escova e colocá-la com as cerdas viradas para cima.</a:t>
            </a:r>
            <a:endParaRPr lang="pt-PT" sz="29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2483768" y="2041422"/>
            <a:ext cx="4674694" cy="3881787"/>
            <a:chOff x="2483768" y="2041422"/>
            <a:chExt cx="4674694" cy="3881787"/>
          </a:xfrm>
        </p:grpSpPr>
        <p:pic>
          <p:nvPicPr>
            <p:cNvPr id="3" name="Imagem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3768" y="2673336"/>
              <a:ext cx="4674694" cy="324987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" name="Imagem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3848" y="2068854"/>
              <a:ext cx="987552" cy="68122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4128" y="2041422"/>
              <a:ext cx="818388" cy="73609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553781231"/>
      </p:ext>
    </p:extLst>
  </p:cSld>
  <p:clrMapOvr>
    <a:masterClrMapping/>
  </p:clrMapOvr>
  <p:transition spd="slow" advTm="1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15616" y="685444"/>
            <a:ext cx="6965245" cy="1202485"/>
          </a:xfrm>
        </p:spPr>
        <p:txBody>
          <a:bodyPr>
            <a:normAutofit/>
          </a:bodyPr>
          <a:lstStyle/>
          <a:p>
            <a:pPr algn="just"/>
            <a:r>
              <a:rPr lang="pt-PT" sz="2900" dirty="0" smtClean="0">
                <a:latin typeface="Arial" pitchFamily="34" charset="0"/>
                <a:cs typeface="Arial" pitchFamily="34" charset="0"/>
              </a:rPr>
              <a:t>Deves ir ao dentista pelo menos uma vez por ano.</a:t>
            </a:r>
            <a:endParaRPr lang="pt-PT" sz="29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upo 4"/>
          <p:cNvGrpSpPr/>
          <p:nvPr/>
        </p:nvGrpSpPr>
        <p:grpSpPr>
          <a:xfrm>
            <a:off x="1331640" y="1897378"/>
            <a:ext cx="6424748" cy="4240125"/>
            <a:chOff x="1331640" y="1897378"/>
            <a:chExt cx="6424748" cy="4240125"/>
          </a:xfrm>
        </p:grpSpPr>
        <p:pic>
          <p:nvPicPr>
            <p:cNvPr id="3" name="Imagem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640" y="1897378"/>
              <a:ext cx="6049027" cy="28277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" name="Imagem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2080" y="4208119"/>
              <a:ext cx="2464308" cy="19293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993903356"/>
      </p:ext>
    </p:extLst>
  </p:cSld>
  <p:clrMapOvr>
    <a:masterClrMapping/>
  </p:clrMapOvr>
  <p:transition spd="slow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pt-PT" sz="2900" dirty="0" smtClean="0">
                <a:latin typeface="Arial" pitchFamily="34" charset="0"/>
                <a:cs typeface="Arial" pitchFamily="34" charset="0"/>
              </a:rPr>
              <a:t>O leite, o queijo e os iogurtes fazem bem aos dentes.</a:t>
            </a:r>
            <a:endParaRPr lang="pt-PT" sz="29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479" y="4482362"/>
            <a:ext cx="1636839" cy="1459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70" y="2898186"/>
            <a:ext cx="1494166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3" y="1912450"/>
            <a:ext cx="4478224" cy="221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293096"/>
            <a:ext cx="1755648" cy="1517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0297730"/>
      </p:ext>
    </p:extLst>
  </p:cSld>
  <p:clrMapOvr>
    <a:masterClrMapping/>
  </p:clrMapOvr>
  <p:transition spd="slow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pt-PT" sz="2900" dirty="0" smtClean="0">
                <a:latin typeface="Arial" pitchFamily="34" charset="0"/>
                <a:cs typeface="Arial" pitchFamily="34" charset="0"/>
              </a:rPr>
              <a:t>O açúcar é o pior inimigo dos dentes. Evita os doces e os refrigerantes.</a:t>
            </a:r>
            <a:endParaRPr lang="pt-PT" sz="29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646" y="2098677"/>
            <a:ext cx="3039471" cy="18002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8" name="Grupo 17"/>
          <p:cNvGrpSpPr/>
          <p:nvPr/>
        </p:nvGrpSpPr>
        <p:grpSpPr>
          <a:xfrm>
            <a:off x="1115616" y="1681409"/>
            <a:ext cx="6881972" cy="4174150"/>
            <a:chOff x="1115616" y="1681409"/>
            <a:chExt cx="6881972" cy="4174150"/>
          </a:xfrm>
        </p:grpSpPr>
        <p:pic>
          <p:nvPicPr>
            <p:cNvPr id="11" name="Imagem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6994" y="2152281"/>
              <a:ext cx="900594" cy="139261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17" name="Grupo 16"/>
            <p:cNvGrpSpPr/>
            <p:nvPr/>
          </p:nvGrpSpPr>
          <p:grpSpPr>
            <a:xfrm>
              <a:off x="1115616" y="1681409"/>
              <a:ext cx="6719368" cy="4174150"/>
              <a:chOff x="1115616" y="1681409"/>
              <a:chExt cx="6719368" cy="4174150"/>
            </a:xfrm>
          </p:grpSpPr>
          <p:pic>
            <p:nvPicPr>
              <p:cNvPr id="5" name="Imagem 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99792" y="4132893"/>
                <a:ext cx="749346" cy="172266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6" name="Imagem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28741" y="4531261"/>
                <a:ext cx="1730476" cy="108846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7" name="Imagem 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87719" y="2681270"/>
                <a:ext cx="755513" cy="160546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8" name="Imagem 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53813" y="3706698"/>
                <a:ext cx="681171" cy="174867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9" name="Imagem 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5616" y="2681270"/>
                <a:ext cx="1313334" cy="231295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0" name="Imagem 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74809" y="1681409"/>
                <a:ext cx="461327" cy="47087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2" name="Imagem 11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62059" y="4517675"/>
                <a:ext cx="466891" cy="47655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3" name="Imagem 12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63622" y="5224641"/>
                <a:ext cx="428258" cy="437119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4" name="Imagem 13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8298" y="4257592"/>
                <a:ext cx="529363" cy="54031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5" name="Imagem 14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10745" y="4266524"/>
                <a:ext cx="518740" cy="529473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6" name="Imagem 15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87546" y="5455375"/>
                <a:ext cx="392072" cy="40018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</p:grpSp>
    </p:spTree>
    <p:extLst>
      <p:ext uri="{BB962C8B-B14F-4D97-AF65-F5344CB8AC3E}">
        <p14:creationId xmlns:p14="http://schemas.microsoft.com/office/powerpoint/2010/main" val="8291613"/>
      </p:ext>
    </p:extLst>
  </p:cSld>
  <p:clrMapOvr>
    <a:masterClrMapping/>
  </p:clrMapOvr>
  <p:transition spd="slow" advTm="1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608" y="692697"/>
            <a:ext cx="4680520" cy="1872207"/>
          </a:xfrm>
        </p:spPr>
        <p:txBody>
          <a:bodyPr>
            <a:normAutofit fontScale="90000"/>
          </a:bodyPr>
          <a:lstStyle/>
          <a:p>
            <a:pPr algn="l"/>
            <a:r>
              <a:rPr lang="pt-PT" sz="4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PT" sz="4800" dirty="0" smtClean="0">
                <a:latin typeface="Arial" pitchFamily="34" charset="0"/>
                <a:cs typeface="Arial" pitchFamily="34" charset="0"/>
              </a:rPr>
            </a:br>
            <a:r>
              <a:rPr lang="pt-PT" dirty="0">
                <a:latin typeface="Arial" pitchFamily="34" charset="0"/>
                <a:cs typeface="Arial" pitchFamily="34" charset="0"/>
              </a:rPr>
              <a:t/>
            </a:r>
            <a:br>
              <a:rPr lang="pt-PT" dirty="0">
                <a:latin typeface="Arial" pitchFamily="34" charset="0"/>
                <a:cs typeface="Arial" pitchFamily="34" charset="0"/>
              </a:rPr>
            </a:br>
            <a:r>
              <a:rPr lang="pt-PT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PT" dirty="0" smtClean="0">
                <a:latin typeface="Arial" pitchFamily="34" charset="0"/>
                <a:cs typeface="Arial" pitchFamily="34" charset="0"/>
              </a:rPr>
            </a:br>
            <a:r>
              <a:rPr lang="pt-PT" sz="2700" dirty="0" smtClean="0">
                <a:latin typeface="Arial" pitchFamily="34" charset="0"/>
                <a:cs typeface="Arial" pitchFamily="34" charset="0"/>
              </a:rPr>
              <a:t>Com pasta, escova e água</a:t>
            </a:r>
            <a:br>
              <a:rPr lang="pt-PT" sz="2700" dirty="0" smtClean="0">
                <a:latin typeface="Arial" pitchFamily="34" charset="0"/>
                <a:cs typeface="Arial" pitchFamily="34" charset="0"/>
              </a:rPr>
            </a:br>
            <a:r>
              <a:rPr lang="pt-PT" sz="2700" dirty="0" smtClean="0">
                <a:latin typeface="Arial" pitchFamily="34" charset="0"/>
                <a:cs typeface="Arial" pitchFamily="34" charset="0"/>
              </a:rPr>
              <a:t>Os meus dentes vou lavar</a:t>
            </a:r>
            <a:br>
              <a:rPr lang="pt-PT" sz="2700" dirty="0" smtClean="0">
                <a:latin typeface="Arial" pitchFamily="34" charset="0"/>
                <a:cs typeface="Arial" pitchFamily="34" charset="0"/>
              </a:rPr>
            </a:br>
            <a:r>
              <a:rPr lang="pt-PT" sz="2700" dirty="0" smtClean="0">
                <a:latin typeface="Arial" pitchFamily="34" charset="0"/>
                <a:cs typeface="Arial" pitchFamily="34" charset="0"/>
              </a:rPr>
              <a:t>Sorrio todo contente</a:t>
            </a:r>
            <a:br>
              <a:rPr lang="pt-PT" sz="2700" dirty="0" smtClean="0">
                <a:latin typeface="Arial" pitchFamily="34" charset="0"/>
                <a:cs typeface="Arial" pitchFamily="34" charset="0"/>
              </a:rPr>
            </a:br>
            <a:r>
              <a:rPr lang="pt-PT" sz="2700" dirty="0" smtClean="0">
                <a:latin typeface="Arial" pitchFamily="34" charset="0"/>
                <a:cs typeface="Arial" pitchFamily="34" charset="0"/>
              </a:rPr>
              <a:t>que cheirinho vou deitar…</a:t>
            </a:r>
            <a:br>
              <a:rPr lang="pt-PT" sz="2700" dirty="0" smtClean="0">
                <a:latin typeface="Arial" pitchFamily="34" charset="0"/>
                <a:cs typeface="Arial" pitchFamily="34" charset="0"/>
              </a:rPr>
            </a:br>
            <a:endParaRPr lang="pt-PT" sz="2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idx="1"/>
          </p:nvPr>
        </p:nvSpPr>
        <p:spPr>
          <a:xfrm>
            <a:off x="3203848" y="5661248"/>
            <a:ext cx="2251637" cy="792088"/>
          </a:xfrm>
          <a:ln>
            <a:noFill/>
          </a:ln>
        </p:spPr>
        <p:txBody>
          <a:bodyPr>
            <a:normAutofit/>
          </a:bodyPr>
          <a:lstStyle/>
          <a:p>
            <a:r>
              <a:rPr lang="pt-PT" sz="4000" b="1" dirty="0" smtClean="0">
                <a:ln w="28575">
                  <a:solidFill>
                    <a:schemeClr val="tx1"/>
                  </a:solidFill>
                  <a:prstDash val="solid"/>
                </a:ln>
                <a:gradFill flip="none" rotWithShape="1">
                  <a:gsLst>
                    <a:gs pos="0">
                      <a:schemeClr val="tx2">
                        <a:lumMod val="60000"/>
                        <a:lumOff val="40000"/>
                        <a:shade val="30000"/>
                        <a:satMod val="115000"/>
                      </a:schemeClr>
                    </a:gs>
                    <a:gs pos="50000">
                      <a:schemeClr val="tx2">
                        <a:lumMod val="60000"/>
                        <a:lumOff val="40000"/>
                        <a:shade val="67500"/>
                        <a:satMod val="115000"/>
                      </a:schemeClr>
                    </a:gs>
                    <a:gs pos="100000">
                      <a:schemeClr val="tx2">
                        <a:lumMod val="60000"/>
                        <a:lumOff val="40000"/>
                        <a:shade val="100000"/>
                        <a:satMod val="115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FIM</a:t>
            </a:r>
            <a:endParaRPr lang="pt-PT" sz="4000" dirty="0">
              <a:ln w="28575">
                <a:solidFill>
                  <a:schemeClr val="tx1"/>
                </a:solidFill>
                <a:prstDash val="solid"/>
              </a:ln>
              <a:gradFill flip="none" rotWithShape="1">
                <a:gsLst>
                  <a:gs pos="0">
                    <a:schemeClr val="tx2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tx2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tx2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81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643" y="5728155"/>
            <a:ext cx="2111805" cy="896378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4427984" y="2276872"/>
            <a:ext cx="4896544" cy="187220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lnSpc>
                <a:spcPct val="120000"/>
              </a:lnSpc>
            </a:pPr>
            <a:r>
              <a:rPr lang="pt-PT" sz="4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PT" sz="4800" dirty="0" smtClean="0">
                <a:latin typeface="Arial" pitchFamily="34" charset="0"/>
                <a:cs typeface="Arial" pitchFamily="34" charset="0"/>
              </a:rPr>
            </a:br>
            <a:r>
              <a:rPr lang="pt-PT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PT" dirty="0" smtClean="0">
                <a:latin typeface="Arial" pitchFamily="34" charset="0"/>
                <a:cs typeface="Arial" pitchFamily="34" charset="0"/>
              </a:rPr>
            </a:br>
            <a:r>
              <a:rPr lang="pt-PT" sz="93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PT" sz="9300" dirty="0" smtClean="0">
                <a:latin typeface="Arial" pitchFamily="34" charset="0"/>
                <a:cs typeface="Arial" pitchFamily="34" charset="0"/>
              </a:rPr>
            </a:br>
            <a:r>
              <a:rPr lang="pt-PT" sz="9600" dirty="0" smtClean="0">
                <a:latin typeface="Arial" pitchFamily="34" charset="0"/>
                <a:cs typeface="Arial" pitchFamily="34" charset="0"/>
              </a:rPr>
              <a:t>Com dentinhos bem lavados</a:t>
            </a:r>
          </a:p>
          <a:p>
            <a:pPr algn="l">
              <a:lnSpc>
                <a:spcPct val="120000"/>
              </a:lnSpc>
            </a:pPr>
            <a:r>
              <a:rPr lang="pt-PT" sz="9600" dirty="0" smtClean="0">
                <a:latin typeface="Arial" pitchFamily="34" charset="0"/>
                <a:cs typeface="Arial" pitchFamily="34" charset="0"/>
              </a:rPr>
              <a:t>Até já posso sorrir</a:t>
            </a:r>
          </a:p>
          <a:p>
            <a:pPr algn="l">
              <a:lnSpc>
                <a:spcPct val="120000"/>
              </a:lnSpc>
            </a:pPr>
            <a:r>
              <a:rPr lang="pt-PT" sz="9600" dirty="0" smtClean="0">
                <a:latin typeface="Arial" pitchFamily="34" charset="0"/>
                <a:cs typeface="Arial" pitchFamily="34" charset="0"/>
              </a:rPr>
              <a:t>As cáries vou evitar</a:t>
            </a:r>
          </a:p>
          <a:p>
            <a:pPr algn="l">
              <a:lnSpc>
                <a:spcPct val="120000"/>
              </a:lnSpc>
            </a:pPr>
            <a:r>
              <a:rPr lang="pt-PT" sz="9600" dirty="0" smtClean="0">
                <a:latin typeface="Arial" pitchFamily="34" charset="0"/>
                <a:cs typeface="Arial" pitchFamily="34" charset="0"/>
              </a:rPr>
              <a:t>Mesmo estando a dormir. </a:t>
            </a:r>
            <a:br>
              <a:rPr lang="pt-PT" sz="9600" dirty="0" smtClean="0">
                <a:latin typeface="Arial" pitchFamily="34" charset="0"/>
                <a:cs typeface="Arial" pitchFamily="34" charset="0"/>
              </a:rPr>
            </a:br>
            <a:endParaRPr lang="pt-PT" sz="9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115616" y="3789040"/>
            <a:ext cx="4680520" cy="187220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PT" sz="4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PT" sz="4800" dirty="0" smtClean="0">
                <a:latin typeface="Arial" pitchFamily="34" charset="0"/>
                <a:cs typeface="Arial" pitchFamily="34" charset="0"/>
              </a:rPr>
            </a:br>
            <a:r>
              <a:rPr lang="pt-PT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PT" dirty="0" smtClean="0">
                <a:latin typeface="Arial" pitchFamily="34" charset="0"/>
                <a:cs typeface="Arial" pitchFamily="34" charset="0"/>
              </a:rPr>
            </a:br>
            <a:r>
              <a:rPr lang="pt-PT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PT" dirty="0" smtClean="0">
                <a:latin typeface="Arial" pitchFamily="34" charset="0"/>
                <a:cs typeface="Arial" pitchFamily="34" charset="0"/>
              </a:rPr>
            </a:br>
            <a:r>
              <a:rPr lang="pt-PT" sz="9600" dirty="0" smtClean="0">
                <a:latin typeface="Arial" pitchFamily="34" charset="0"/>
                <a:cs typeface="Arial" pitchFamily="34" charset="0"/>
              </a:rPr>
              <a:t>Destes conselhos gostei</a:t>
            </a:r>
          </a:p>
          <a:p>
            <a:pPr algn="l"/>
            <a:r>
              <a:rPr lang="pt-PT" sz="9600" dirty="0" smtClean="0">
                <a:latin typeface="Arial" pitchFamily="34" charset="0"/>
                <a:cs typeface="Arial" pitchFamily="34" charset="0"/>
              </a:rPr>
              <a:t>E vou segui-los </a:t>
            </a:r>
            <a:r>
              <a:rPr lang="pt-PT" sz="9600" dirty="0" smtClean="0">
                <a:latin typeface="Arial" pitchFamily="34" charset="0"/>
                <a:cs typeface="Arial" pitchFamily="34" charset="0"/>
              </a:rPr>
              <a:t>p´ra </a:t>
            </a:r>
            <a:r>
              <a:rPr lang="pt-PT" sz="9600" dirty="0" smtClean="0">
                <a:latin typeface="Arial" pitchFamily="34" charset="0"/>
                <a:cs typeface="Arial" pitchFamily="34" charset="0"/>
              </a:rPr>
              <a:t>sempre</a:t>
            </a:r>
          </a:p>
          <a:p>
            <a:pPr algn="l"/>
            <a:r>
              <a:rPr lang="pt-PT" sz="9600" dirty="0" smtClean="0">
                <a:latin typeface="Arial" pitchFamily="34" charset="0"/>
                <a:cs typeface="Arial" pitchFamily="34" charset="0"/>
              </a:rPr>
              <a:t>Com os dentes bem lavados</a:t>
            </a:r>
          </a:p>
          <a:p>
            <a:pPr algn="l"/>
            <a:r>
              <a:rPr lang="pt-PT" sz="9600" dirty="0" smtClean="0">
                <a:latin typeface="Arial" pitchFamily="34" charset="0"/>
                <a:cs typeface="Arial" pitchFamily="34" charset="0"/>
              </a:rPr>
              <a:t>Agrado a toda </a:t>
            </a:r>
            <a:r>
              <a:rPr lang="pt-PT" sz="9600" dirty="0" smtClean="0">
                <a:latin typeface="Arial" pitchFamily="34" charset="0"/>
                <a:cs typeface="Arial" pitchFamily="34" charset="0"/>
              </a:rPr>
              <a:t>a gente.</a:t>
            </a:r>
            <a:br>
              <a:rPr lang="pt-PT" sz="9600" dirty="0" smtClean="0">
                <a:latin typeface="Arial" pitchFamily="34" charset="0"/>
                <a:cs typeface="Arial" pitchFamily="34" charset="0"/>
              </a:rPr>
            </a:br>
            <a:endParaRPr lang="pt-PT" sz="96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2031438" y="659929"/>
            <a:ext cx="5564898" cy="4858697"/>
            <a:chOff x="2031438" y="659929"/>
            <a:chExt cx="5564898" cy="4858697"/>
          </a:xfrm>
        </p:grpSpPr>
        <p:pic>
          <p:nvPicPr>
            <p:cNvPr id="3" name="Imagem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4975" y="3931660"/>
              <a:ext cx="1775337" cy="15869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8294" y="659929"/>
              <a:ext cx="1898042" cy="147292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Imagem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1438" y="2360824"/>
              <a:ext cx="1424438" cy="14282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308727413"/>
      </p:ext>
    </p:extLst>
  </p:cSld>
  <p:clrMapOvr>
    <a:masterClrMapping/>
  </p:clrMapOvr>
  <p:transition spd="slow" advTm="3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pt-PT" sz="2900" dirty="0" smtClean="0">
                <a:latin typeface="Arial" pitchFamily="34" charset="0"/>
                <a:cs typeface="Arial" pitchFamily="34" charset="0"/>
              </a:rPr>
              <a:t>Conselhos úteis sobre higiene oral.</a:t>
            </a:r>
            <a:endParaRPr lang="pt-PT" sz="29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844824"/>
            <a:ext cx="6870409" cy="4073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080465"/>
      </p:ext>
    </p:extLst>
  </p:cSld>
  <p:clrMapOvr>
    <a:masterClrMapping/>
  </p:clrMapOvr>
  <p:transition spd="slow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827584" y="836712"/>
            <a:ext cx="6965245" cy="1202485"/>
          </a:xfrm>
        </p:spPr>
        <p:txBody>
          <a:bodyPr>
            <a:normAutofit/>
          </a:bodyPr>
          <a:lstStyle/>
          <a:p>
            <a:pPr algn="just"/>
            <a:r>
              <a:rPr lang="pt-PT" sz="3200" dirty="0" smtClean="0">
                <a:latin typeface="Arial" pitchFamily="34" charset="0"/>
                <a:cs typeface="Arial" pitchFamily="34" charset="0"/>
              </a:rPr>
              <a:t>Aqui está o nosso kit de lavagem dos dentes, na escola.</a:t>
            </a:r>
            <a:endParaRPr lang="pt-PT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391" y="2132855"/>
            <a:ext cx="4888784" cy="220886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566" y="4509120"/>
            <a:ext cx="1545923" cy="160213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844824"/>
            <a:ext cx="1614331" cy="404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170580"/>
      </p:ext>
    </p:extLst>
  </p:cSld>
  <p:clrMapOvr>
    <a:masterClrMapping/>
  </p:clrMapOvr>
  <p:transition spd="slow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07155" y="332656"/>
            <a:ext cx="6965245" cy="1202485"/>
          </a:xfrm>
        </p:spPr>
        <p:txBody>
          <a:bodyPr/>
          <a:lstStyle/>
          <a:p>
            <a:r>
              <a:rPr lang="pt-PT" dirty="0" smtClean="0">
                <a:latin typeface="Arial" pitchFamily="34" charset="0"/>
                <a:cs typeface="Arial" pitchFamily="34" charset="0"/>
              </a:rPr>
              <a:t>O nosso </a:t>
            </a:r>
            <a:r>
              <a:rPr lang="pt-PT" dirty="0" err="1" smtClean="0">
                <a:latin typeface="Arial" pitchFamily="34" charset="0"/>
                <a:cs typeface="Arial" pitchFamily="34" charset="0"/>
              </a:rPr>
              <a:t>super</a:t>
            </a:r>
            <a:r>
              <a:rPr lang="pt-PT" dirty="0" smtClean="0">
                <a:latin typeface="Arial" pitchFamily="34" charset="0"/>
                <a:cs typeface="Arial" pitchFamily="34" charset="0"/>
              </a:rPr>
              <a:t> sorriso…</a:t>
            </a:r>
            <a:endParaRPr lang="pt-PT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839" y="5029417"/>
            <a:ext cx="994347" cy="928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472" y="1375686"/>
            <a:ext cx="953542" cy="982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491" y="1372301"/>
            <a:ext cx="953813" cy="1040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648" y="4839864"/>
            <a:ext cx="881888" cy="957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840" y="3831142"/>
            <a:ext cx="719220" cy="811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850" y="3642668"/>
            <a:ext cx="726607" cy="842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710" y="1501164"/>
            <a:ext cx="869656" cy="938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212" y="2555337"/>
            <a:ext cx="925831" cy="949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64" y="2361821"/>
            <a:ext cx="1002978" cy="9490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867" y="1309170"/>
            <a:ext cx="798832" cy="936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61" y="1001474"/>
            <a:ext cx="877184" cy="9832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924" y="3694807"/>
            <a:ext cx="796982" cy="891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832" y="3831862"/>
            <a:ext cx="864605" cy="894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451" y="4245606"/>
            <a:ext cx="689666" cy="894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691" y="2510589"/>
            <a:ext cx="930885" cy="1039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313" y="1422843"/>
            <a:ext cx="975093" cy="938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475" y="2500218"/>
            <a:ext cx="885581" cy="1059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83611" y="2510589"/>
            <a:ext cx="903437" cy="1066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Imagem 2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535" y="3655679"/>
            <a:ext cx="773261" cy="930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289" y="3260929"/>
            <a:ext cx="798725" cy="822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Imagem 23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07" y="3624296"/>
            <a:ext cx="871807" cy="918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Imagem 24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67" y="2454288"/>
            <a:ext cx="990390" cy="975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Imagem 25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918" y="4793202"/>
            <a:ext cx="894539" cy="982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Imagem 26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276" y="1309170"/>
            <a:ext cx="868670" cy="936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Imagem 27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93" y="4948570"/>
            <a:ext cx="1055440" cy="1068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Imagem 28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193" y="5319249"/>
            <a:ext cx="874310" cy="911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487" y="5048511"/>
            <a:ext cx="983702" cy="899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Imagem 30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742" y="4948570"/>
            <a:ext cx="950993" cy="1099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9658077"/>
      </p:ext>
    </p:extLst>
  </p:cSld>
  <p:clrMapOvr>
    <a:masterClrMapping/>
  </p:clrMapOvr>
  <p:transition spd="slow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pt-PT" sz="3200" dirty="0" smtClean="0">
                <a:latin typeface="Arial" pitchFamily="34" charset="0"/>
                <a:cs typeface="Arial" pitchFamily="34" charset="0"/>
              </a:rPr>
              <a:t>E aqui estamos a fazer a escovagem dos dentes.</a:t>
            </a:r>
            <a:endParaRPr lang="pt-PT" sz="3200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645024"/>
            <a:ext cx="2194662" cy="1915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366" y="1580377"/>
            <a:ext cx="2416575" cy="1272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3141" y="4725144"/>
            <a:ext cx="1694844" cy="1317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154" y="1929727"/>
            <a:ext cx="1818702" cy="1316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66" y="3426674"/>
            <a:ext cx="1907253" cy="2134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860" y="3115708"/>
            <a:ext cx="1859132" cy="1380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562" y="1848954"/>
            <a:ext cx="1447821" cy="1092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0370473"/>
      </p:ext>
    </p:extLst>
  </p:cSld>
  <p:clrMapOvr>
    <a:masterClrMapping/>
  </p:clrMapOvr>
  <p:transition spd="slow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pt-PT" sz="3200" dirty="0" smtClean="0">
                <a:latin typeface="Arial" pitchFamily="34" charset="0"/>
                <a:cs typeface="Arial" pitchFamily="34" charset="0"/>
              </a:rPr>
              <a:t>Deixamos aqui alguns conselhos para também teres um sorriso fabuloso.</a:t>
            </a:r>
            <a:endParaRPr lang="pt-PT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492896"/>
            <a:ext cx="502484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76760827"/>
      </p:ext>
    </p:extLst>
  </p:cSld>
  <p:clrMapOvr>
    <a:masterClrMapping/>
  </p:clrMapOvr>
  <p:transition spd="slow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15616" y="980728"/>
            <a:ext cx="6965245" cy="1512168"/>
          </a:xfrm>
        </p:spPr>
        <p:txBody>
          <a:bodyPr>
            <a:normAutofit/>
          </a:bodyPr>
          <a:lstStyle/>
          <a:p>
            <a:pPr algn="just"/>
            <a:r>
              <a:rPr lang="pt-PT" sz="2900" dirty="0">
                <a:latin typeface="Arial" pitchFamily="34" charset="0"/>
                <a:cs typeface="Arial" pitchFamily="34" charset="0"/>
              </a:rPr>
              <a:t>Devemos escovar os dentes ao acordar, após as refeições e antes de dormir.</a:t>
            </a:r>
            <a:br>
              <a:rPr lang="pt-PT" sz="2900" dirty="0">
                <a:latin typeface="Arial" pitchFamily="34" charset="0"/>
                <a:cs typeface="Arial" pitchFamily="34" charset="0"/>
              </a:rPr>
            </a:br>
            <a:endParaRPr lang="pt-PT" sz="29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564904"/>
            <a:ext cx="6991692" cy="30564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63580123"/>
      </p:ext>
    </p:extLst>
  </p:cSld>
  <p:clrMapOvr>
    <a:masterClrMapping/>
  </p:clrMapOvr>
  <p:transition spd="slow" advTm="1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pt-PT" sz="3200" dirty="0" smtClean="0">
                <a:latin typeface="Arial" pitchFamily="34" charset="0"/>
                <a:cs typeface="Arial" pitchFamily="34" charset="0"/>
              </a:rPr>
              <a:t>Utiliza uma escova adequada ao tamanho da tua boca e troca-a de 3 em 3 meses.</a:t>
            </a:r>
            <a:endParaRPr lang="pt-PT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525032"/>
            <a:ext cx="3008376" cy="27203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501" y="2739916"/>
            <a:ext cx="635508" cy="2505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667" y="2074690"/>
            <a:ext cx="653796" cy="3621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73935544"/>
      </p:ext>
    </p:extLst>
  </p:cSld>
  <p:clrMapOvr>
    <a:masterClrMapping/>
  </p:clrMapOvr>
  <p:transition spd="slow" advTm="1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pt-PT" sz="2900" dirty="0" smtClean="0">
                <a:latin typeface="Arial" pitchFamily="34" charset="0"/>
                <a:cs typeface="Arial" pitchFamily="34" charset="0"/>
              </a:rPr>
              <a:t>A escova é só tua, não a emprestes a ninguém.</a:t>
            </a:r>
            <a:endParaRPr lang="pt-PT" sz="29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upo 4"/>
          <p:cNvGrpSpPr/>
          <p:nvPr/>
        </p:nvGrpSpPr>
        <p:grpSpPr>
          <a:xfrm>
            <a:off x="1438284" y="1916832"/>
            <a:ext cx="6721398" cy="3902758"/>
            <a:chOff x="1438284" y="1916832"/>
            <a:chExt cx="6721398" cy="3902758"/>
          </a:xfrm>
        </p:grpSpPr>
        <p:pic>
          <p:nvPicPr>
            <p:cNvPr id="3" name="Imagem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8284" y="1962375"/>
              <a:ext cx="2989700" cy="385721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" name="Imagem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4007" y="1916832"/>
              <a:ext cx="3515675" cy="379237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986454545"/>
      </p:ext>
    </p:extLst>
  </p:cSld>
  <p:clrMapOvr>
    <a:masterClrMapping/>
  </p:clrMapOvr>
  <p:transition spd="slow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lfinete">
  <a:themeElements>
    <a:clrScheme name="Alfinet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Alfinet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lfine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418</TotalTime>
  <Words>209</Words>
  <Application>Microsoft Office PowerPoint</Application>
  <PresentationFormat>Apresentação no Ecrã (4:3)</PresentationFormat>
  <Paragraphs>33</Paragraphs>
  <Slides>16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16</vt:i4>
      </vt:variant>
    </vt:vector>
  </HeadingPairs>
  <TitlesOfParts>
    <vt:vector size="17" baseType="lpstr">
      <vt:lpstr>Alfinete</vt:lpstr>
      <vt:lpstr>Trabalho realizado pelos alunos da escola   EB1/JI de Deocriste</vt:lpstr>
      <vt:lpstr>Conselhos úteis sobre higiene oral.</vt:lpstr>
      <vt:lpstr>Aqui está o nosso kit de lavagem dos dentes, na escola.</vt:lpstr>
      <vt:lpstr>O nosso super sorriso…</vt:lpstr>
      <vt:lpstr>E aqui estamos a fazer a escovagem dos dentes.</vt:lpstr>
      <vt:lpstr>Deixamos aqui alguns conselhos para também teres um sorriso fabuloso.</vt:lpstr>
      <vt:lpstr>Devemos escovar os dentes ao acordar, após as refeições e antes de dormir. </vt:lpstr>
      <vt:lpstr>Utiliza uma escova adequada ao tamanho da tua boca e troca-a de 3 em 3 meses.</vt:lpstr>
      <vt:lpstr>A escova é só tua, não a emprestes a ninguém.</vt:lpstr>
      <vt:lpstr>Utiliza uma pasta dentífrica com flúor para proteger os dentes.</vt:lpstr>
      <vt:lpstr>Escova os dentes com a escova inclinada para as gengivas:</vt:lpstr>
      <vt:lpstr>Após escovares os dentes, deves lavar a escova e colocá-la com as cerdas viradas para cima.</vt:lpstr>
      <vt:lpstr>Deves ir ao dentista pelo menos uma vez por ano.</vt:lpstr>
      <vt:lpstr>O leite, o queijo e os iogurtes fazem bem aos dentes.</vt:lpstr>
      <vt:lpstr>O açúcar é o pior inimigo dos dentes. Evita os doces e os refrigerantes.</vt:lpstr>
      <vt:lpstr>   Com pasta, escova e água Os meus dentes vou lavar Sorrio todo contente que cheirinho vou deitar…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Elsa</dc:creator>
  <cp:lastModifiedBy>CMVC</cp:lastModifiedBy>
  <cp:revision>78</cp:revision>
  <dcterms:created xsi:type="dcterms:W3CDTF">2016-05-22T18:06:49Z</dcterms:created>
  <dcterms:modified xsi:type="dcterms:W3CDTF">2016-05-27T15:36:44Z</dcterms:modified>
</cp:coreProperties>
</file>